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embeddedFontLst>
    <p:embeddedFont>
      <p:font typeface="Helvetica Neue" panose="02000503000000020004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 snapToObjects="1">
      <p:cViewPr varScale="1">
        <p:scale>
          <a:sx n="54" d="100"/>
          <a:sy n="54" d="100"/>
        </p:scale>
        <p:origin x="7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3f91e29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3f91e29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f91e29a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f91e29ab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f91e29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3f91e29ab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3f91e29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3f91e29ab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f91e29a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f91e29ab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f91e29a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3f91e29ab_0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3f91e29a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3f91e29ab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f91e29a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f91e29ab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Blu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8229600" y="6553200"/>
            <a:ext cx="7937500" cy="61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Font typeface="Arial"/>
              <a:buNone/>
              <a:defRPr sz="3443" cap="none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8509000" y="2082800"/>
            <a:ext cx="73660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  <a:defRPr sz="7000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">
  <p:cSld name="Blank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 descr="boisestate-B-2color.png"/>
          <p:cNvPicPr preferRelativeResize="0"/>
          <p:nvPr/>
        </p:nvPicPr>
        <p:blipFill rotWithShape="1">
          <a:blip r:embed="rId3">
            <a:alphaModFix/>
          </a:blip>
          <a:srcRect t="5599" b="5598"/>
          <a:stretch/>
        </p:blipFill>
        <p:spPr>
          <a:xfrm>
            <a:off x="22453600" y="12230099"/>
            <a:ext cx="1905000" cy="146442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Blue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 descr="boisestate-B-orange-whiteoutline.png"/>
          <p:cNvPicPr preferRelativeResize="0"/>
          <p:nvPr/>
        </p:nvPicPr>
        <p:blipFill rotWithShape="1">
          <a:blip r:embed="rId3">
            <a:alphaModFix/>
          </a:blip>
          <a:srcRect t="5676" b="5676"/>
          <a:stretch/>
        </p:blipFill>
        <p:spPr>
          <a:xfrm>
            <a:off x="22453600" y="12232803"/>
            <a:ext cx="1906261" cy="14628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ignature Mark Slide">
  <p:cSld name="Blank Signature Mark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 descr="BoiseState-PrimaryMark-OrangeWhiteOutline-D643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4927" y="3448375"/>
            <a:ext cx="18114146" cy="580955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Orange">
  <p:cSld name="Title &amp; Subtitle Oran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6096000" y="-31146"/>
            <a:ext cx="12192000" cy="11531601"/>
          </a:xfrm>
          <a:prstGeom prst="rect">
            <a:avLst/>
          </a:prstGeom>
          <a:solidFill>
            <a:srgbClr val="D84200">
              <a:alpha val="9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 descr="boisestate-primarylogo-1color-whiteoutlineblue-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00" y="8991600"/>
            <a:ext cx="5270500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509000" y="2082800"/>
            <a:ext cx="7366000" cy="418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  <a:defRPr sz="7000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8229600" y="6553200"/>
            <a:ext cx="7937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Font typeface="Arial"/>
              <a:buNone/>
              <a:defRPr sz="3443" cap="none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White">
  <p:cSld name="Title &amp; Subtitl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6096283" y="-19164"/>
            <a:ext cx="12191434" cy="11531961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4" descr="boisestate-primarylogo-2col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0789" y="8994440"/>
            <a:ext cx="5275122" cy="159998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8509000" y="2082800"/>
            <a:ext cx="7366000" cy="418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rPr>
              <a:t>CLICK TO ADD HEADING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8229600" y="6553200"/>
            <a:ext cx="7937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3443"/>
              <a:buFont typeface="Arial"/>
              <a:buNone/>
            </a:pPr>
            <a:r>
              <a:rPr lang="en-US" sz="3443" b="0" i="0" u="none" strike="noStrike" cap="none">
                <a:solidFill>
                  <a:srgbClr val="D84200"/>
                </a:solidFill>
                <a:latin typeface="Arial"/>
                <a:ea typeface="Arial"/>
                <a:cs typeface="Arial"/>
                <a:sym typeface="Arial"/>
              </a:rPr>
              <a:t>Title Subheading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Blue">
  <p:cSld name="Title - Top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2966846" y="514491"/>
            <a:ext cx="18450308" cy="1087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5" descr="boisestate-B-2color.png"/>
          <p:cNvPicPr preferRelativeResize="0"/>
          <p:nvPr/>
        </p:nvPicPr>
        <p:blipFill rotWithShape="1">
          <a:blip r:embed="rId3">
            <a:alphaModFix/>
          </a:blip>
          <a:srcRect t="5599" b="5598"/>
          <a:stretch/>
        </p:blipFill>
        <p:spPr>
          <a:xfrm>
            <a:off x="22453600" y="12230099"/>
            <a:ext cx="1905000" cy="14644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2135120" y="2708451"/>
            <a:ext cx="20113761" cy="443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4600"/>
              <a:buFont typeface="Arial"/>
              <a:buNone/>
            </a:pPr>
            <a:r>
              <a:rPr lang="en-US" sz="4600" b="0" i="0" u="none" strike="noStrike" cap="none">
                <a:solidFill>
                  <a:srgbClr val="3C454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Quisque sagittis lorem id urna pretium, mattis feugiat erat finibus.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  Box &amp; Text Orange">
  <p:cSld name="Photo with Caption  Box &amp; Text Orange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-40573" y="-17218"/>
            <a:ext cx="8306936" cy="1375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" name="Google Shape;34;p6" descr="boisestate-B-orange-whiteoutline.png"/>
          <p:cNvPicPr preferRelativeResize="0"/>
          <p:nvPr/>
        </p:nvPicPr>
        <p:blipFill rotWithShape="1">
          <a:blip r:embed="rId2">
            <a:alphaModFix/>
          </a:blip>
          <a:srcRect t="5676" b="5676"/>
          <a:stretch/>
        </p:blipFill>
        <p:spPr>
          <a:xfrm>
            <a:off x="-4234" y="12230100"/>
            <a:ext cx="1905001" cy="146186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5725025" y="8097572"/>
            <a:ext cx="10780742" cy="4115596"/>
          </a:xfrm>
          <a:prstGeom prst="rect">
            <a:avLst/>
          </a:prstGeom>
          <a:solidFill>
            <a:srgbClr val="D842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9522286" y="1194595"/>
            <a:ext cx="10899143" cy="14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800"/>
              <a:buFont typeface="Arial"/>
              <a:buNone/>
            </a:pPr>
            <a:r>
              <a:rPr lang="en-US" sz="58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rPr>
              <a:t>PHOTO HEADING</a:t>
            </a: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9534986" y="2302051"/>
            <a:ext cx="11191056" cy="443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4600"/>
              <a:buFont typeface="Arial"/>
              <a:buNone/>
            </a:pPr>
            <a:r>
              <a:rPr lang="en-US" sz="4600" b="0" i="0" u="none" strike="noStrike" cap="none">
                <a:solidFill>
                  <a:srgbClr val="3C454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Quisque sagittis lorem id urna pretium, mattis feugiat erat finibus.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285857" y="8578003"/>
            <a:ext cx="9465007" cy="74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Caption  Box &amp; Text Blue">
  <p:cSld name="Photo with Caption  Box &amp; Text Blue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16113827" y="-27801"/>
            <a:ext cx="8306936" cy="1375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7519958" y="8029839"/>
            <a:ext cx="10780742" cy="4115596"/>
          </a:xfrm>
          <a:prstGeom prst="rect">
            <a:avLst/>
          </a:prstGeom>
          <a:solidFill>
            <a:srgbClr val="002EA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18553" y="1194595"/>
            <a:ext cx="10899143" cy="14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2EA3"/>
              </a:buClr>
              <a:buSzPts val="5800"/>
              <a:buFont typeface="Arial"/>
              <a:buNone/>
              <a:defRPr b="1">
                <a:solidFill>
                  <a:srgbClr val="002EA3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31253" y="2302051"/>
            <a:ext cx="11191056" cy="443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4600"/>
              <a:buFont typeface="Arial"/>
              <a:buNone/>
              <a:defRPr sz="4600" cap="none">
                <a:solidFill>
                  <a:srgbClr val="3C454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8080790" y="8510270"/>
            <a:ext cx="9465007" cy="74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7" descr="boisestate-B-orange-whiteoutline.png"/>
          <p:cNvPicPr preferRelativeResize="0"/>
          <p:nvPr/>
        </p:nvPicPr>
        <p:blipFill rotWithShape="1">
          <a:blip r:embed="rId2">
            <a:alphaModFix/>
          </a:blip>
          <a:srcRect t="5676" b="5676"/>
          <a:stretch/>
        </p:blipFill>
        <p:spPr>
          <a:xfrm>
            <a:off x="22453600" y="12230100"/>
            <a:ext cx="1905000" cy="146186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Orange">
  <p:cSld name="Quote Oran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 descr="boisestate-B-blue-whiteoutline.png"/>
          <p:cNvPicPr preferRelativeResize="0"/>
          <p:nvPr/>
        </p:nvPicPr>
        <p:blipFill rotWithShape="1">
          <a:blip r:embed="rId3">
            <a:alphaModFix/>
          </a:blip>
          <a:srcRect t="5559" b="5558"/>
          <a:stretch/>
        </p:blipFill>
        <p:spPr>
          <a:xfrm>
            <a:off x="22453600" y="12230099"/>
            <a:ext cx="1905000" cy="14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1861639" y="3594945"/>
            <a:ext cx="20660721" cy="213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</a:pPr>
            <a:r>
              <a:rPr lang="en-US" sz="9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“QUOTE”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11621815" y="10627665"/>
            <a:ext cx="1140370" cy="4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en-US" sz="3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Type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861639" y="3594945"/>
            <a:ext cx="20660721" cy="2136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00"/>
              <a:buFont typeface="Arial"/>
              <a:buNone/>
              <a:defRPr sz="9400" b="1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621815" y="10627665"/>
            <a:ext cx="1140370" cy="49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i="1" cap="none"/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9" descr="boisestate-B-orange-whiteoutline.png"/>
          <p:cNvPicPr preferRelativeResize="0"/>
          <p:nvPr/>
        </p:nvPicPr>
        <p:blipFill rotWithShape="1">
          <a:blip r:embed="rId3">
            <a:alphaModFix/>
          </a:blip>
          <a:srcRect t="5676" b="5676"/>
          <a:stretch/>
        </p:blipFill>
        <p:spPr>
          <a:xfrm>
            <a:off x="22453600" y="12230100"/>
            <a:ext cx="1905000" cy="146186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out Me">
  <p:cSld name="About Me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2159960" y="2255616"/>
            <a:ext cx="4540368" cy="454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0" name="Google Shape;60;p10"/>
          <p:cNvCxnSpPr/>
          <p:nvPr/>
        </p:nvCxnSpPr>
        <p:spPr>
          <a:xfrm rot="10800000" flipH="1">
            <a:off x="9201573" y="1236566"/>
            <a:ext cx="1" cy="11242869"/>
          </a:xfrm>
          <a:prstGeom prst="straightConnector1">
            <a:avLst/>
          </a:prstGeom>
          <a:noFill/>
          <a:ln w="63500" cap="flat" cmpd="sng">
            <a:solidFill>
              <a:srgbClr val="002EA3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0981548" y="2331285"/>
            <a:ext cx="11436616" cy="100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5000"/>
              <a:buFont typeface="Arial"/>
              <a:buNone/>
              <a:defRPr sz="5000" b="1" cap="none">
                <a:solidFill>
                  <a:srgbClr val="D84200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3"/>
          </p:nvPr>
        </p:nvSpPr>
        <p:spPr>
          <a:xfrm>
            <a:off x="10981548" y="4345526"/>
            <a:ext cx="11436616" cy="67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4600"/>
              <a:buFont typeface="Arial"/>
              <a:buNone/>
              <a:defRPr sz="4600" cap="none">
                <a:solidFill>
                  <a:srgbClr val="3C454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4"/>
          </p:nvPr>
        </p:nvSpPr>
        <p:spPr>
          <a:xfrm>
            <a:off x="1438690" y="7361778"/>
            <a:ext cx="5982908" cy="6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075" tIns="38075" rIns="38075" bIns="380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4200"/>
              <a:buFont typeface="Arial"/>
              <a:buNone/>
              <a:defRPr sz="4200" b="1">
                <a:solidFill>
                  <a:srgbClr val="002EA3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0" descr="boisestate-B-2color.png"/>
          <p:cNvPicPr preferRelativeResize="0"/>
          <p:nvPr/>
        </p:nvPicPr>
        <p:blipFill rotWithShape="1">
          <a:blip r:embed="rId2">
            <a:alphaModFix/>
          </a:blip>
          <a:srcRect t="5599" b="5598"/>
          <a:stretch/>
        </p:blipFill>
        <p:spPr>
          <a:xfrm>
            <a:off x="22453600" y="12230099"/>
            <a:ext cx="1905000" cy="14644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6096000" y="-23039"/>
            <a:ext cx="12192000" cy="11531601"/>
          </a:xfrm>
          <a:prstGeom prst="rect">
            <a:avLst/>
          </a:prstGeom>
          <a:solidFill>
            <a:srgbClr val="002EA3">
              <a:alpha val="9019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None/>
            </a:pPr>
            <a:endParaRPr sz="46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 descr="BoiseState-PrimaryMark-OrangeWhiteOutline-D64309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63100" y="8991600"/>
            <a:ext cx="5270500" cy="16903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75360" y="3029937"/>
            <a:ext cx="11054081" cy="209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5000"/>
              <a:buFont typeface="Arial"/>
              <a:buNone/>
              <a:defRPr sz="5000" b="1" i="0" u="none" strike="noStrike" cap="non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645094" y="706078"/>
            <a:ext cx="5714612" cy="418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Arial"/>
              <a:buNone/>
              <a:defRPr sz="5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9320106" y="8685018"/>
            <a:ext cx="3034454" cy="71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None/>
              <a:defRPr sz="4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s.edu/ctl/wp-content/uploads/sites/76/2013/03/Synthesizingresearch.pdf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uides.library.jhu.edu/ld.php?content_id=16149009" TargetMode="External"/><Relationship Id="rId5" Type="http://schemas.openxmlformats.org/officeDocument/2006/relationships/hyperlink" Target="https://users.drew.edu/sjamieso/synthesis.html" TargetMode="External"/><Relationship Id="rId4" Type="http://schemas.openxmlformats.org/officeDocument/2006/relationships/hyperlink" Target="https://msu.edu/~jdowell/135/Synthesi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 descr="BoiseState-PrimaryMark-OrangeWhiteOutline-D643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00" y="8991600"/>
            <a:ext cx="5270500" cy="16903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229600" y="6553200"/>
            <a:ext cx="7937500" cy="61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43"/>
              <a:buFont typeface="Arial"/>
              <a:buNone/>
            </a:pPr>
            <a:r>
              <a:rPr lang="en-US"/>
              <a:t>Graduate Student Success Center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2"/>
          </p:nvPr>
        </p:nvSpPr>
        <p:spPr>
          <a:xfrm>
            <a:off x="8509000" y="2082800"/>
            <a:ext cx="73660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75" tIns="64275" rIns="64275" bIns="6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lang="en-US"/>
              <a:t>How to Synthesize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2403150" y="928225"/>
            <a:ext cx="19577700" cy="22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</a:rPr>
              <a:t>What is Synthesis?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94075" y="3212425"/>
            <a:ext cx="22920300" cy="9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>
                <a:solidFill>
                  <a:srgbClr val="FFFFFF"/>
                </a:solidFill>
              </a:rPr>
              <a:t>The integration of more than one source for the support of one idea/thesis</a:t>
            </a:r>
            <a:endParaRPr sz="6000">
              <a:solidFill>
                <a:srgbClr val="FFFFFF"/>
              </a:solidFill>
            </a:endParaRPr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>
                <a:solidFill>
                  <a:srgbClr val="FFFFFF"/>
                </a:solidFill>
              </a:rPr>
              <a:t>Hinges on your ability to uncover relationships between sources</a:t>
            </a:r>
            <a:endParaRPr sz="6000">
              <a:solidFill>
                <a:srgbClr val="FFFFFF"/>
              </a:solidFill>
            </a:endParaRPr>
          </a:p>
          <a:p>
            <a:pPr marL="457200" lvl="0" indent="-609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>
                <a:solidFill>
                  <a:srgbClr val="FFFFFF"/>
                </a:solidFill>
              </a:rPr>
              <a:t>Purpose of Synthesis</a:t>
            </a:r>
            <a:endParaRPr sz="6000">
              <a:solidFill>
                <a:srgbClr val="FFFFFF"/>
              </a:solidFill>
            </a:endParaRPr>
          </a:p>
          <a:p>
            <a:pPr marL="914400" lvl="1" indent="-609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○"/>
            </a:pPr>
            <a:r>
              <a:rPr lang="en-US" sz="6000">
                <a:solidFill>
                  <a:srgbClr val="FFFFFF"/>
                </a:solidFill>
              </a:rPr>
              <a:t>Explanatory - seeks to give an overview of literature on a particular subject  </a:t>
            </a:r>
            <a:endParaRPr sz="6000">
              <a:solidFill>
                <a:srgbClr val="FFFFFF"/>
              </a:solidFill>
            </a:endParaRPr>
          </a:p>
          <a:p>
            <a:pPr marL="914400" lvl="1" indent="-609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○"/>
            </a:pPr>
            <a:r>
              <a:rPr lang="en-US" sz="6000">
                <a:solidFill>
                  <a:srgbClr val="FFFFFF"/>
                </a:solidFill>
              </a:rPr>
              <a:t>Argumentative - uses information from multiple sources to support a thesis</a:t>
            </a:r>
            <a:endParaRPr sz="6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984100" y="1055075"/>
            <a:ext cx="18415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</a:rPr>
              <a:t>Types of Synthesis 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984100" y="3470975"/>
            <a:ext cx="18415800" cy="8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●"/>
            </a:pPr>
            <a:r>
              <a:rPr lang="en-US" sz="7200">
                <a:solidFill>
                  <a:srgbClr val="FFFFFF"/>
                </a:solidFill>
              </a:rPr>
              <a:t>Similarity - how two or more sources agree with one another 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●"/>
            </a:pPr>
            <a:r>
              <a:rPr lang="en-US" sz="7200">
                <a:solidFill>
                  <a:srgbClr val="FFFFFF"/>
                </a:solidFill>
              </a:rPr>
              <a:t>Contrast - how two or more sources support an idea in different ways 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●"/>
            </a:pPr>
            <a:r>
              <a:rPr lang="en-US" sz="7200">
                <a:solidFill>
                  <a:srgbClr val="FFFFFF"/>
                </a:solidFill>
              </a:rPr>
              <a:t>Accumulation - how one source continues or builds on another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Char char="●"/>
            </a:pPr>
            <a:r>
              <a:rPr lang="en-US" sz="7200">
                <a:solidFill>
                  <a:srgbClr val="FFFFFF"/>
                </a:solidFill>
              </a:rPr>
              <a:t>Causation - how one sources deals with the ramifications or ideas of another source 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984100" y="991125"/>
            <a:ext cx="18415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Synthesizing Sources</a:t>
            </a:r>
            <a:endParaRPr sz="9600"/>
          </a:p>
        </p:txBody>
      </p:sp>
      <p:sp>
        <p:nvSpPr>
          <p:cNvPr id="99" name="Google Shape;99;p17"/>
          <p:cNvSpPr txBox="1"/>
          <p:nvPr/>
        </p:nvSpPr>
        <p:spPr>
          <a:xfrm>
            <a:off x="1017750" y="3139725"/>
            <a:ext cx="22348500" cy="8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Determine your purpose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Choose and read a multitude of sources 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Create a thesis 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Reread your sources with your thesis in mind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Create a Synthesis Matrix (highlight and annotate accordingly)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Read one more time for good measure </a:t>
            </a:r>
            <a:endParaRPr sz="7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                                                                   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88" y="475863"/>
            <a:ext cx="23123225" cy="119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2984100" y="671400"/>
            <a:ext cx="18415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Organizing Your Paper</a:t>
            </a:r>
            <a:endParaRPr sz="9600"/>
          </a:p>
        </p:txBody>
      </p:sp>
      <p:sp>
        <p:nvSpPr>
          <p:cNvPr id="110" name="Google Shape;110;p19"/>
          <p:cNvSpPr txBox="1"/>
          <p:nvPr/>
        </p:nvSpPr>
        <p:spPr>
          <a:xfrm>
            <a:off x="1113750" y="2820000"/>
            <a:ext cx="22156500" cy="8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Good organization begins with a strong sense of purpose 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Types of organization</a:t>
            </a:r>
            <a:endParaRPr sz="7200"/>
          </a:p>
          <a:p>
            <a:pPr marL="914400" lvl="1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○"/>
            </a:pPr>
            <a:r>
              <a:rPr lang="en-US" sz="7200"/>
              <a:t>Sub topic or concept</a:t>
            </a:r>
            <a:endParaRPr sz="7200"/>
          </a:p>
          <a:p>
            <a:pPr marL="914400" lvl="1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○"/>
            </a:pPr>
            <a:r>
              <a:rPr lang="en-US" sz="7200"/>
              <a:t>Methodology</a:t>
            </a:r>
            <a:endParaRPr sz="7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</a:t>
            </a:r>
            <a:endParaRPr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1246900" y="895200"/>
            <a:ext cx="218370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FFFF"/>
                </a:solidFill>
              </a:rPr>
              <a:t>Components of a Synthesis Paragraph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033800" y="3311125"/>
            <a:ext cx="22316400" cy="77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AutoNum type="arabicPeriod"/>
            </a:pPr>
            <a:r>
              <a:rPr lang="en-US" sz="7200">
                <a:solidFill>
                  <a:srgbClr val="FFFFFF"/>
                </a:solidFill>
              </a:rPr>
              <a:t>A well thought out topic sentence that EXPLICITLY connects to your thesis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AutoNum type="arabicPeriod"/>
            </a:pPr>
            <a:r>
              <a:rPr lang="en-US" sz="7200">
                <a:solidFill>
                  <a:srgbClr val="FFFFFF"/>
                </a:solidFill>
              </a:rPr>
              <a:t>Information from more than one source, showing how these sources relate to one another and the topic/thesis (with correct in text citations)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AutoNum type="arabicPeriod"/>
            </a:pPr>
            <a:r>
              <a:rPr lang="en-US" sz="7200">
                <a:solidFill>
                  <a:srgbClr val="FFFFFF"/>
                </a:solidFill>
              </a:rPr>
              <a:t>Strong and accurate attribution verbs 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AutoNum type="arabicPeriod"/>
            </a:pPr>
            <a:r>
              <a:rPr lang="en-US" sz="7200">
                <a:solidFill>
                  <a:srgbClr val="FFFFFF"/>
                </a:solidFill>
              </a:rPr>
              <a:t>Well thought out transitions between sources</a:t>
            </a:r>
            <a:endParaRPr sz="7200">
              <a:solidFill>
                <a:srgbClr val="FFFFFF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AutoNum type="arabicPeriod"/>
            </a:pPr>
            <a:r>
              <a:rPr lang="en-US" sz="7200">
                <a:solidFill>
                  <a:srgbClr val="FFFFFF"/>
                </a:solidFill>
              </a:rPr>
              <a:t>Transition to the next paragraph   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2984100" y="703400"/>
            <a:ext cx="18415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Common Pitfalls</a:t>
            </a:r>
            <a:endParaRPr sz="9600"/>
          </a:p>
        </p:txBody>
      </p:sp>
      <p:sp>
        <p:nvSpPr>
          <p:cNvPr id="122" name="Google Shape;122;p21"/>
          <p:cNvSpPr txBox="1"/>
          <p:nvPr/>
        </p:nvSpPr>
        <p:spPr>
          <a:xfrm>
            <a:off x="1081650" y="3343075"/>
            <a:ext cx="22220700" cy="89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Synthesis is NOT summary 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Overusing direct quotations</a:t>
            </a:r>
            <a:endParaRPr sz="7200"/>
          </a:p>
          <a:p>
            <a:pPr marL="914400" lvl="1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○"/>
            </a:pPr>
            <a:r>
              <a:rPr lang="en-US" sz="6000"/>
              <a:t>Introduce the quote, give adequate context, and explain why the quotes importance</a:t>
            </a:r>
            <a:r>
              <a:rPr lang="en-US" sz="7200"/>
              <a:t> 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No transitions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Incorrect in-text citations</a:t>
            </a:r>
            <a:endParaRPr sz="720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Char char="●"/>
            </a:pPr>
            <a:r>
              <a:rPr lang="en-US" sz="7200"/>
              <a:t>Not portraying sources accurately </a:t>
            </a:r>
            <a:endParaRPr sz="7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2984100" y="735350"/>
            <a:ext cx="18415800" cy="2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Sources </a:t>
            </a:r>
            <a:endParaRPr sz="7200"/>
          </a:p>
        </p:txBody>
      </p:sp>
      <p:sp>
        <p:nvSpPr>
          <p:cNvPr id="128" name="Google Shape;128;p22"/>
          <p:cNvSpPr txBox="1"/>
          <p:nvPr/>
        </p:nvSpPr>
        <p:spPr>
          <a:xfrm>
            <a:off x="746100" y="2883950"/>
            <a:ext cx="22891800" cy="88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https://www.uis.edu/ctl/wp-content/uploads/sites/76/2013/03/Synthesizingresearch.pdf.pdf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4"/>
              </a:rPr>
              <a:t>https://msu.edu/~jdowell/135/Synthesis.html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5"/>
              </a:rPr>
              <a:t>https://users.drew.edu/sjamieso/synthesis.html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6"/>
              </a:rPr>
              <a:t>https://guides.library.jhu.edu/ld.php?content_id=16149009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Custom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 Palmer</cp:lastModifiedBy>
  <cp:revision>1</cp:revision>
  <dcterms:modified xsi:type="dcterms:W3CDTF">2019-11-08T16:41:19Z</dcterms:modified>
</cp:coreProperties>
</file>